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90" r:id="rId3"/>
    <p:sldId id="257" r:id="rId4"/>
    <p:sldId id="276" r:id="rId5"/>
    <p:sldId id="262" r:id="rId6"/>
    <p:sldId id="263" r:id="rId7"/>
    <p:sldId id="278" r:id="rId8"/>
    <p:sldId id="265" r:id="rId9"/>
    <p:sldId id="266" r:id="rId10"/>
    <p:sldId id="269" r:id="rId11"/>
    <p:sldId id="281" r:id="rId12"/>
    <p:sldId id="271" r:id="rId13"/>
    <p:sldId id="288" r:id="rId14"/>
    <p:sldId id="279" r:id="rId15"/>
    <p:sldId id="286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Ubojstva žena</a:t>
            </a:r>
            <a:r>
              <a:rPr lang="hr-HR" baseline="0"/>
              <a:t> u bliskim odnosima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1291921843102947E-2"/>
          <c:y val="0.12714048901782013"/>
          <c:w val="0.90870807815689703"/>
          <c:h val="0.60610940737670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Ukupno ubojstava žena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I-X.2018</c:v>
                </c:pt>
              </c:strCache>
            </c:strRef>
          </c:cat>
          <c:val>
            <c:numRef>
              <c:f>Sheet1!$B$39:$B$43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20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D-4919-99F5-F35A82C48668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Ukupno ubojstava žena od strane bliskih osoba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I-X.2018</c:v>
                </c:pt>
              </c:strCache>
            </c:strRef>
          </c:cat>
          <c:val>
            <c:numRef>
              <c:f>Sheet1!$C$39:$C$43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15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D-4919-99F5-F35A82C48668}"/>
            </c:ext>
          </c:extLst>
        </c:ser>
        <c:ser>
          <c:idx val="2"/>
          <c:order val="2"/>
          <c:tx>
            <c:strRef>
              <c:f>Sheet1!$D$38</c:f>
              <c:strCache>
                <c:ptCount val="1"/>
                <c:pt idx="0">
                  <c:v>Ukupno ubojstava žena od strane intimnih partnera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I-X.2018</c:v>
                </c:pt>
              </c:strCache>
            </c:strRef>
          </c:cat>
          <c:val>
            <c:numRef>
              <c:f>Sheet1!$D$39:$D$43</c:f>
              <c:numCache>
                <c:formatCode>General</c:formatCode>
                <c:ptCount val="5"/>
                <c:pt idx="0">
                  <c:v>8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D-4919-99F5-F35A82C48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044408"/>
        <c:axId val="486047360"/>
      </c:barChart>
      <c:catAx>
        <c:axId val="48604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6047360"/>
        <c:crosses val="autoZero"/>
        <c:auto val="1"/>
        <c:lblAlgn val="ctr"/>
        <c:lblOffset val="100"/>
        <c:noMultiLvlLbl val="0"/>
      </c:catAx>
      <c:valAx>
        <c:axId val="48604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604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1322751322751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SPOLNA STRUKTURA POČINITELJA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55-48A1-8404-C6E41C56CB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55-48A1-8404-C6E41C56CB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55-48A1-8404-C6E41C56CB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55-48A1-8404-C6E41C56CBE4}"/>
              </c:ext>
            </c:extLst>
          </c:dPt>
          <c:cat>
            <c:strRef>
              <c:f>List1!$A$2:$A$5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55-48A1-8404-C6E41C56C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7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8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5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97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8102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39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862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5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22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1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5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764B6D-6A22-40B4-970C-6DCDDEC1A346}" type="datetimeFigureOut">
              <a:rPr lang="hr-HR" smtClean="0"/>
              <a:t>26.11.2018.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 smtClean="0"/>
              <a:t>RAVNATELJSTVO POLICIJE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6858F1-DA9C-4B39-B3A4-0C697D365BA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Grb Hrvatske policij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7" y="182971"/>
            <a:ext cx="984650" cy="1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3" y="897775"/>
            <a:ext cx="10318418" cy="4595601"/>
          </a:xfrm>
        </p:spPr>
        <p:txBody>
          <a:bodyPr>
            <a:normAutofit/>
          </a:bodyPr>
          <a:lstStyle/>
          <a:p>
            <a:r>
              <a:rPr lang="hr-HR" sz="7200" dirty="0" smtClean="0"/>
              <a:t>Istraživanje</a:t>
            </a:r>
            <a:br>
              <a:rPr lang="hr-HR" sz="7200" dirty="0" smtClean="0"/>
            </a:br>
            <a:r>
              <a:rPr lang="hr-HR" sz="7200" dirty="0" smtClean="0"/>
              <a:t> </a:t>
            </a:r>
            <a:r>
              <a:rPr lang="hr-HR" sz="7200" dirty="0" smtClean="0"/>
              <a:t>rodno uvjetovanog nasilja- </a:t>
            </a:r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7200" dirty="0" smtClean="0"/>
              <a:t>„</a:t>
            </a:r>
            <a:r>
              <a:rPr lang="hr-HR" sz="7200" dirty="0" err="1" smtClean="0"/>
              <a:t>Femicide</a:t>
            </a:r>
            <a:r>
              <a:rPr lang="hr-HR" sz="7200" dirty="0" smtClean="0"/>
              <a:t> </a:t>
            </a:r>
            <a:r>
              <a:rPr lang="hr-HR" sz="7200" dirty="0" err="1" smtClean="0"/>
              <a:t>WaTch</a:t>
            </a:r>
            <a:r>
              <a:rPr lang="hr-HR" sz="7200" dirty="0" smtClean="0"/>
              <a:t>”</a:t>
            </a:r>
            <a:endParaRPr lang="hr-HR" sz="7200" dirty="0"/>
          </a:p>
        </p:txBody>
      </p:sp>
      <p:pic>
        <p:nvPicPr>
          <p:cNvPr id="5" name="Picture 2" descr="Grb Hrvatske polici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1" y="116469"/>
            <a:ext cx="984650" cy="1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965455" y="5759488"/>
            <a:ext cx="50651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RAVNATELJSTVO POLICIJE</a:t>
            </a:r>
          </a:p>
          <a:p>
            <a:pPr algn="r"/>
            <a:r>
              <a:rPr lang="hr-HR" b="1" dirty="0" smtClean="0"/>
              <a:t>Zagreb, 26. studenog 2018.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4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Razlika u obrazovnoj strukturi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430" y="1740877"/>
            <a:ext cx="7660818" cy="42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Povezanost žrtve i počinitelja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044" y="1163782"/>
            <a:ext cx="8645236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Ravna loza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756" y="2236125"/>
            <a:ext cx="717388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motivi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76" y="1778924"/>
            <a:ext cx="7647708" cy="44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 rizici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52,8</a:t>
            </a:r>
            <a:r>
              <a:rPr lang="hr-HR" dirty="0"/>
              <a:t>% </a:t>
            </a:r>
            <a:r>
              <a:rPr lang="hr-HR" dirty="0" smtClean="0"/>
              <a:t> počinitelja </a:t>
            </a:r>
            <a:r>
              <a:rPr lang="hr-HR" b="1" dirty="0" smtClean="0"/>
              <a:t>nije zaposleno-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vrijeme počinjenja kaznenog djela </a:t>
            </a:r>
            <a:r>
              <a:rPr lang="hr-HR" dirty="0" smtClean="0"/>
              <a:t>41,2% </a:t>
            </a:r>
            <a:r>
              <a:rPr lang="hr-HR" dirty="0"/>
              <a:t>počinitelja </a:t>
            </a:r>
            <a:r>
              <a:rPr lang="hr-HR" dirty="0" smtClean="0"/>
              <a:t>bilo je </a:t>
            </a:r>
            <a:r>
              <a:rPr lang="hr-HR" b="1" dirty="0"/>
              <a:t>pod utjecajem opojnih sredstava</a:t>
            </a:r>
            <a:r>
              <a:rPr lang="hr-HR" dirty="0" smtClean="0"/>
              <a:t>, </a:t>
            </a:r>
          </a:p>
          <a:p>
            <a:r>
              <a:rPr lang="hr-HR" dirty="0" smtClean="0"/>
              <a:t> 52,6 % </a:t>
            </a:r>
            <a:r>
              <a:rPr lang="hr-HR" dirty="0"/>
              <a:t>počinitelja </a:t>
            </a:r>
            <a:r>
              <a:rPr lang="hr-HR" dirty="0" smtClean="0"/>
              <a:t>inače sklono alkoholu- žrtve 5%</a:t>
            </a:r>
            <a:endParaRPr lang="hr-HR" dirty="0"/>
          </a:p>
          <a:p>
            <a:r>
              <a:rPr lang="hr-HR" dirty="0" smtClean="0"/>
              <a:t>30,6</a:t>
            </a:r>
            <a:r>
              <a:rPr lang="hr-HR" dirty="0"/>
              <a:t>% </a:t>
            </a:r>
            <a:r>
              <a:rPr lang="hr-HR" dirty="0" smtClean="0"/>
              <a:t>počinitelja duševni bolesnici od kojih je u </a:t>
            </a:r>
            <a:r>
              <a:rPr lang="hr-HR" dirty="0"/>
              <a:t>25% slučajeva </a:t>
            </a:r>
            <a:r>
              <a:rPr lang="hr-HR" dirty="0" smtClean="0"/>
              <a:t>bolest dijagnosticirana </a:t>
            </a:r>
            <a:r>
              <a:rPr lang="hr-HR" dirty="0"/>
              <a:t>nakon počinjenja kaznenog </a:t>
            </a:r>
            <a:r>
              <a:rPr lang="hr-HR" dirty="0" smtClean="0"/>
              <a:t>djela</a:t>
            </a:r>
            <a:endParaRPr lang="hr-HR" dirty="0"/>
          </a:p>
          <a:p>
            <a:r>
              <a:rPr lang="hr-HR" dirty="0" smtClean="0"/>
              <a:t>35,1</a:t>
            </a:r>
            <a:r>
              <a:rPr lang="hr-HR" dirty="0"/>
              <a:t>% </a:t>
            </a:r>
            <a:r>
              <a:rPr lang="hr-HR" dirty="0" smtClean="0"/>
              <a:t>počinitelja je </a:t>
            </a:r>
            <a:r>
              <a:rPr lang="hr-HR" dirty="0"/>
              <a:t>neposredno nakon </a:t>
            </a:r>
            <a:r>
              <a:rPr lang="hr-HR" dirty="0" smtClean="0"/>
              <a:t>počinjenja </a:t>
            </a:r>
            <a:r>
              <a:rPr lang="hr-HR" dirty="0"/>
              <a:t>kaznenog djela počinilo suicid, a 16,7% pokušalo </a:t>
            </a:r>
            <a:r>
              <a:rPr lang="hr-HR" dirty="0" smtClean="0"/>
              <a:t>suicid</a:t>
            </a:r>
          </a:p>
          <a:p>
            <a:r>
              <a:rPr lang="hr-HR" dirty="0"/>
              <a:t>kod 47,4% počinitelja prethodno </a:t>
            </a:r>
            <a:r>
              <a:rPr lang="hr-HR" dirty="0" smtClean="0"/>
              <a:t>se nasilničko ponašalo </a:t>
            </a:r>
            <a:r>
              <a:rPr lang="hr-HR" dirty="0"/>
              <a:t>(prijavljeno i neprijavljeno</a:t>
            </a:r>
            <a:r>
              <a:rPr lang="hr-HR" dirty="0" smtClean="0"/>
              <a:t>),</a:t>
            </a:r>
          </a:p>
          <a:p>
            <a:r>
              <a:rPr lang="hr-HR" dirty="0" smtClean="0"/>
              <a:t>u </a:t>
            </a:r>
            <a:r>
              <a:rPr lang="hr-HR" dirty="0"/>
              <a:t>većini slučajeva radi se o fizičkom i psihičkom zlostavljanju </a:t>
            </a:r>
            <a:endParaRPr lang="hr-HR" dirty="0" smtClean="0"/>
          </a:p>
          <a:p>
            <a:r>
              <a:rPr lang="hr-HR" dirty="0" smtClean="0"/>
              <a:t>koje </a:t>
            </a:r>
            <a:r>
              <a:rPr lang="hr-HR" dirty="0"/>
              <a:t>u 56% slučajeva nije bilo prijavljeno policiji, dok se u slučajevima prethodne prijave radilo o kažnjivim radnjama </a:t>
            </a:r>
            <a:r>
              <a:rPr lang="hr-HR" dirty="0" smtClean="0"/>
              <a:t>prekršaja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47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Eskalacija nasilja i recidivizam (52%), ranije neprijavljivano nasilje (57%)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</a:pPr>
            <a:r>
              <a:rPr lang="hr-HR" altLang="sr-Latn-RS" sz="2200" dirty="0">
                <a:solidFill>
                  <a:srgbClr val="000000"/>
                </a:solidFill>
              </a:rPr>
              <a:t>Suicidalnost počinitelja (45%)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</a:pPr>
            <a:r>
              <a:rPr lang="hr-HR" altLang="sr-Latn-RS" sz="2200" dirty="0">
                <a:solidFill>
                  <a:srgbClr val="000000"/>
                </a:solidFill>
              </a:rPr>
              <a:t>Prekomjerna konzumacija alkohola (40% </a:t>
            </a:r>
            <a:r>
              <a:rPr lang="hr-HR" altLang="sr-Latn-RS" sz="2200" dirty="0" smtClean="0">
                <a:solidFill>
                  <a:srgbClr val="000000"/>
                </a:solidFill>
              </a:rPr>
              <a:t>počinitelj/25</a:t>
            </a:r>
            <a:r>
              <a:rPr lang="hr-HR" altLang="sr-Latn-RS" sz="2200" dirty="0">
                <a:solidFill>
                  <a:srgbClr val="000000"/>
                </a:solidFill>
              </a:rPr>
              <a:t>% </a:t>
            </a:r>
            <a:r>
              <a:rPr lang="hr-HR" altLang="sr-Latn-RS" sz="2200" dirty="0" smtClean="0">
                <a:solidFill>
                  <a:srgbClr val="000000"/>
                </a:solidFill>
              </a:rPr>
              <a:t>žrtva)</a:t>
            </a:r>
            <a:endParaRPr lang="hr-HR" altLang="sr-Latn-RS"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/>
              <a:t>Psihičko oboljenje počinitelja (36%)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 smtClean="0"/>
              <a:t>Patološka </a:t>
            </a:r>
            <a:r>
              <a:rPr lang="hr-HR" altLang="sr-Latn-RS" sz="2200" dirty="0"/>
              <a:t>ljubomora (15%), posesivnost, potreba počinitelja da kontrolira žrtvu uključujući i uhođenje 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</a:pPr>
            <a:r>
              <a:rPr lang="hr-HR" altLang="sr-Latn-RS" sz="2200" dirty="0" err="1">
                <a:solidFill>
                  <a:srgbClr val="000000"/>
                </a:solidFill>
              </a:rPr>
              <a:t>Brakorazvod</a:t>
            </a:r>
            <a:r>
              <a:rPr lang="hr-HR" altLang="sr-Latn-RS" sz="2200" dirty="0">
                <a:solidFill>
                  <a:srgbClr val="000000"/>
                </a:solidFill>
              </a:rPr>
              <a:t>/prekid zajednice, veze ili najava da će se to učiniti (15%)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200" dirty="0" smtClean="0"/>
              <a:t>Imovinsko </a:t>
            </a:r>
            <a:r>
              <a:rPr lang="hr-HR" altLang="sr-Latn-RS" sz="2200" dirty="0"/>
              <a:t>pravni spor (7%)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2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hr-HR" sz="2800" dirty="0" smtClean="0">
                <a:solidFill>
                  <a:schemeClr val="tx1"/>
                </a:solidFill>
              </a:rPr>
              <a:t>FAKTORI VISOKOG </a:t>
            </a:r>
            <a:r>
              <a:rPr lang="hr-HR" sz="2800" cap="none" dirty="0" smtClean="0">
                <a:solidFill>
                  <a:schemeClr val="tx1"/>
                </a:solidFill>
              </a:rPr>
              <a:t>RIZIKA-bliske osobe </a:t>
            </a:r>
            <a:r>
              <a:rPr lang="hr-HR" sz="2800" dirty="0" smtClean="0"/>
              <a:t>Rezultati </a:t>
            </a:r>
            <a:r>
              <a:rPr lang="hr-HR" sz="2800" dirty="0"/>
              <a:t>istraživanja </a:t>
            </a:r>
            <a:r>
              <a:rPr lang="hr-HR" sz="2800" dirty="0" smtClean="0"/>
              <a:t>od 2006</a:t>
            </a:r>
            <a:r>
              <a:rPr lang="hr-HR" sz="2800" dirty="0"/>
              <a:t>. do 2010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Stanje i kretanje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9680960"/>
              </p:ext>
            </p:extLst>
          </p:nvPr>
        </p:nvGraphicFramePr>
        <p:xfrm>
          <a:off x="1257300" y="2103120"/>
          <a:ext cx="4800600" cy="3931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02">
                  <a:extLst>
                    <a:ext uri="{9D8B030D-6E8A-4147-A177-3AD203B41FA5}">
                      <a16:colId xmlns:a16="http://schemas.microsoft.com/office/drawing/2014/main" val="3399279461"/>
                    </a:ext>
                  </a:extLst>
                </a:gridCol>
                <a:gridCol w="701525">
                  <a:extLst>
                    <a:ext uri="{9D8B030D-6E8A-4147-A177-3AD203B41FA5}">
                      <a16:colId xmlns:a16="http://schemas.microsoft.com/office/drawing/2014/main" val="1823027068"/>
                    </a:ext>
                  </a:extLst>
                </a:gridCol>
                <a:gridCol w="701525">
                  <a:extLst>
                    <a:ext uri="{9D8B030D-6E8A-4147-A177-3AD203B41FA5}">
                      <a16:colId xmlns:a16="http://schemas.microsoft.com/office/drawing/2014/main" val="1523338068"/>
                    </a:ext>
                  </a:extLst>
                </a:gridCol>
                <a:gridCol w="733481">
                  <a:extLst>
                    <a:ext uri="{9D8B030D-6E8A-4147-A177-3AD203B41FA5}">
                      <a16:colId xmlns:a16="http://schemas.microsoft.com/office/drawing/2014/main" val="3434446434"/>
                    </a:ext>
                  </a:extLst>
                </a:gridCol>
                <a:gridCol w="709641">
                  <a:extLst>
                    <a:ext uri="{9D8B030D-6E8A-4147-A177-3AD203B41FA5}">
                      <a16:colId xmlns:a16="http://schemas.microsoft.com/office/drawing/2014/main" val="1308815217"/>
                    </a:ext>
                  </a:extLst>
                </a:gridCol>
                <a:gridCol w="820221">
                  <a:extLst>
                    <a:ext uri="{9D8B030D-6E8A-4147-A177-3AD203B41FA5}">
                      <a16:colId xmlns:a16="http://schemas.microsoft.com/office/drawing/2014/main" val="3228572105"/>
                    </a:ext>
                  </a:extLst>
                </a:gridCol>
                <a:gridCol w="574205">
                  <a:extLst>
                    <a:ext uri="{9D8B030D-6E8A-4147-A177-3AD203B41FA5}">
                      <a16:colId xmlns:a16="http://schemas.microsoft.com/office/drawing/2014/main" val="605827730"/>
                    </a:ext>
                  </a:extLst>
                </a:gridCol>
              </a:tblGrid>
              <a:tr h="2211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Godina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Ukupno ubojstava</a:t>
                      </a:r>
                      <a:endParaRPr lang="hr-HR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 RH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Ukupno ubojstava ŽENA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Ukupno ubojstava MEĐU BLISKIM osobama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Ukupno ubojstava žena od strane BLISKIH osoba 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Ukupno ubojstava žena od strane INTIMNIH</a:t>
                      </a:r>
                      <a:endParaRPr lang="hr-HR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partnera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UDIO ubojstava žena od strane intimnih partnera  u odnosu na ukupan broj  ubojstava žena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4131726287"/>
                  </a:ext>
                </a:extLst>
              </a:tr>
              <a:tr h="247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2013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41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21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15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11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7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33%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521794465"/>
                  </a:ext>
                </a:extLst>
              </a:tr>
              <a:tr h="247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2014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35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17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18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13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8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47%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2331962741"/>
                  </a:ext>
                </a:extLst>
              </a:tr>
              <a:tr h="247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2015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33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15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18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12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11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73%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3941430158"/>
                  </a:ext>
                </a:extLst>
              </a:tr>
              <a:tr h="247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2016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43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20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19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15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11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55%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4134183592"/>
                  </a:ext>
                </a:extLst>
              </a:tr>
              <a:tr h="247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2017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43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18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19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12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9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50%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3045515282"/>
                  </a:ext>
                </a:extLst>
              </a:tr>
              <a:tr h="4842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I.- X.2018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18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7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12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5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>
                          <a:effectLst/>
                        </a:rPr>
                        <a:t>4</a:t>
                      </a:r>
                      <a:endParaRPr lang="hr-HR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83" marR="54783" marT="760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800" dirty="0">
                          <a:effectLst/>
                        </a:rPr>
                        <a:t>57%</a:t>
                      </a:r>
                      <a:endParaRPr lang="hr-HR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09" marR="7609" marT="7609" marB="0"/>
                </a:tc>
                <a:extLst>
                  <a:ext uri="{0D108BD9-81ED-4DB2-BD59-A6C34878D82A}">
                    <a16:rowId xmlns:a16="http://schemas.microsoft.com/office/drawing/2014/main" val="4136104831"/>
                  </a:ext>
                </a:extLst>
              </a:tr>
            </a:tbl>
          </a:graphicData>
        </a:graphic>
      </p:graphicFrame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6590146"/>
              </p:ext>
            </p:extLst>
          </p:nvPr>
        </p:nvGraphicFramePr>
        <p:xfrm>
          <a:off x="6648450" y="2256903"/>
          <a:ext cx="4800600" cy="176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284">
                  <a:extLst>
                    <a:ext uri="{9D8B030D-6E8A-4147-A177-3AD203B41FA5}">
                      <a16:colId xmlns:a16="http://schemas.microsoft.com/office/drawing/2014/main" val="1909766212"/>
                    </a:ext>
                  </a:extLst>
                </a:gridCol>
                <a:gridCol w="616141">
                  <a:extLst>
                    <a:ext uri="{9D8B030D-6E8A-4147-A177-3AD203B41FA5}">
                      <a16:colId xmlns:a16="http://schemas.microsoft.com/office/drawing/2014/main" val="3305566114"/>
                    </a:ext>
                  </a:extLst>
                </a:gridCol>
                <a:gridCol w="536657">
                  <a:extLst>
                    <a:ext uri="{9D8B030D-6E8A-4147-A177-3AD203B41FA5}">
                      <a16:colId xmlns:a16="http://schemas.microsoft.com/office/drawing/2014/main" val="127180210"/>
                    </a:ext>
                  </a:extLst>
                </a:gridCol>
                <a:gridCol w="806113">
                  <a:extLst>
                    <a:ext uri="{9D8B030D-6E8A-4147-A177-3AD203B41FA5}">
                      <a16:colId xmlns:a16="http://schemas.microsoft.com/office/drawing/2014/main" val="266443665"/>
                    </a:ext>
                  </a:extLst>
                </a:gridCol>
                <a:gridCol w="563715">
                  <a:extLst>
                    <a:ext uri="{9D8B030D-6E8A-4147-A177-3AD203B41FA5}">
                      <a16:colId xmlns:a16="http://schemas.microsoft.com/office/drawing/2014/main" val="3688673224"/>
                    </a:ext>
                  </a:extLst>
                </a:gridCol>
                <a:gridCol w="615577">
                  <a:extLst>
                    <a:ext uri="{9D8B030D-6E8A-4147-A177-3AD203B41FA5}">
                      <a16:colId xmlns:a16="http://schemas.microsoft.com/office/drawing/2014/main" val="284919529"/>
                    </a:ext>
                  </a:extLst>
                </a:gridCol>
                <a:gridCol w="806113">
                  <a:extLst>
                    <a:ext uri="{9D8B030D-6E8A-4147-A177-3AD203B41FA5}">
                      <a16:colId xmlns:a16="http://schemas.microsoft.com/office/drawing/2014/main" val="2557516020"/>
                    </a:ext>
                  </a:extLst>
                </a:gridCol>
              </a:tblGrid>
              <a:tr h="524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Godina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Počinitelji prekršaja iz čl.4./10.Zakona o zaštiti od nasilja u obitelji 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Osobe oštećene prekršajem iz čl.4./10. Zakona o zaštiti od nasilja u obitelji 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3201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Ž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M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Ž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249375175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2013.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12996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3568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16564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6686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11904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18590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3359300024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2014.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11655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3219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14874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5917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10465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16382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163725117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2015.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10575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3200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13775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5563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9775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15338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30198598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2016.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9217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2731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11948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4824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8538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13362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56556827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2017.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8882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2624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11506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4484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7992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12476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39538924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I.-X. 2018.g.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6597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1931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8528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3204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5937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9141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81" marR="60881" marT="0" marB="0"/>
                </a:tc>
                <a:extLst>
                  <a:ext uri="{0D108BD9-81ED-4DB2-BD59-A6C34878D82A}">
                    <a16:rowId xmlns:a16="http://schemas.microsoft.com/office/drawing/2014/main" val="3571302345"/>
                  </a:ext>
                </a:extLst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26181"/>
              </p:ext>
            </p:extLst>
          </p:nvPr>
        </p:nvGraphicFramePr>
        <p:xfrm>
          <a:off x="6648450" y="4485109"/>
          <a:ext cx="4945380" cy="145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255">
                  <a:extLst>
                    <a:ext uri="{9D8B030D-6E8A-4147-A177-3AD203B41FA5}">
                      <a16:colId xmlns:a16="http://schemas.microsoft.com/office/drawing/2014/main" val="2114470415"/>
                    </a:ext>
                  </a:extLst>
                </a:gridCol>
                <a:gridCol w="958255">
                  <a:extLst>
                    <a:ext uri="{9D8B030D-6E8A-4147-A177-3AD203B41FA5}">
                      <a16:colId xmlns:a16="http://schemas.microsoft.com/office/drawing/2014/main" val="3515978180"/>
                    </a:ext>
                  </a:extLst>
                </a:gridCol>
                <a:gridCol w="958255">
                  <a:extLst>
                    <a:ext uri="{9D8B030D-6E8A-4147-A177-3AD203B41FA5}">
                      <a16:colId xmlns:a16="http://schemas.microsoft.com/office/drawing/2014/main" val="215085178"/>
                    </a:ext>
                  </a:extLst>
                </a:gridCol>
                <a:gridCol w="958255">
                  <a:extLst>
                    <a:ext uri="{9D8B030D-6E8A-4147-A177-3AD203B41FA5}">
                      <a16:colId xmlns:a16="http://schemas.microsoft.com/office/drawing/2014/main" val="1723896800"/>
                    </a:ext>
                  </a:extLst>
                </a:gridCol>
                <a:gridCol w="1112360">
                  <a:extLst>
                    <a:ext uri="{9D8B030D-6E8A-4147-A177-3AD203B41FA5}">
                      <a16:colId xmlns:a16="http://schemas.microsoft.com/office/drawing/2014/main" val="422547454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KD Nasilje u obitelji</a:t>
                      </a:r>
                      <a:endParaRPr lang="hr-HR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čl. 179a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  VI.-XII. 2015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        2016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      2017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    I.- X. 2018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extLst>
                  <a:ext uri="{0D108BD9-81ED-4DB2-BD59-A6C34878D82A}">
                    <a16:rowId xmlns:a16="http://schemas.microsoft.com/office/drawing/2014/main" val="699427833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broj KD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145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330 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552 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497 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extLst>
                  <a:ext uri="{0D108BD9-81ED-4DB2-BD59-A6C34878D82A}">
                    <a16:rowId xmlns:a16="http://schemas.microsoft.com/office/drawing/2014/main" val="138283481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KD na štetu žena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121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279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464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438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extLst>
                  <a:ext uri="{0D108BD9-81ED-4DB2-BD59-A6C34878D82A}">
                    <a16:rowId xmlns:a16="http://schemas.microsoft.com/office/drawing/2014/main" val="301673256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Udio KD - žene žrtve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83%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effectLst/>
                        </a:rPr>
                        <a:t>84%</a:t>
                      </a:r>
                      <a:endParaRPr lang="hr-H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84%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effectLst/>
                        </a:rPr>
                        <a:t>88%</a:t>
                      </a:r>
                      <a:endParaRPr lang="hr-HR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55" marR="46355" marT="6350" marB="0"/>
                </a:tc>
                <a:extLst>
                  <a:ext uri="{0D108BD9-81ED-4DB2-BD59-A6C34878D82A}">
                    <a16:rowId xmlns:a16="http://schemas.microsoft.com/office/drawing/2014/main" val="421780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5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</a:t>
            </a:r>
            <a:r>
              <a:rPr lang="hr-HR" dirty="0" smtClean="0"/>
              <a:t>„</a:t>
            </a:r>
            <a:r>
              <a:rPr lang="hr-HR" dirty="0" err="1" smtClean="0"/>
              <a:t>Femicide</a:t>
            </a:r>
            <a:r>
              <a:rPr lang="hr-HR" dirty="0" smtClean="0"/>
              <a:t> </a:t>
            </a:r>
            <a:r>
              <a:rPr lang="hr-HR" dirty="0" err="1" smtClean="0"/>
              <a:t>Watch</a:t>
            </a:r>
            <a:r>
              <a:rPr lang="hr-HR" dirty="0" smtClean="0"/>
              <a:t>”?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0994360"/>
              </p:ext>
            </p:extLst>
          </p:nvPr>
        </p:nvGraphicFramePr>
        <p:xfrm>
          <a:off x="2726574" y="1446413"/>
          <a:ext cx="7183542" cy="490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7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Rezultati istraživanja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7300" y="1690689"/>
            <a:ext cx="4800600" cy="4818176"/>
          </a:xfrm>
          <a:prstGeom prst="rect">
            <a:avLst/>
          </a:prstGeom>
        </p:spPr>
      </p:pic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101283"/>
              </p:ext>
            </p:extLst>
          </p:nvPr>
        </p:nvGraphicFramePr>
        <p:xfrm>
          <a:off x="6648450" y="1690689"/>
          <a:ext cx="4800600" cy="472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0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Vrijeme počinjenja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1293" y="1232235"/>
            <a:ext cx="4800600" cy="2863515"/>
          </a:xfrm>
          <a:prstGeom prst="rect">
            <a:avLst/>
          </a:prstGeom>
        </p:spPr>
      </p:pic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1293" y="4037561"/>
            <a:ext cx="4800600" cy="2916462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901" y="1874517"/>
            <a:ext cx="5780952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rasprostranjenost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10422699" cy="48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¾ </a:t>
            </a:r>
            <a:r>
              <a:rPr lang="hr-HR" sz="3600" dirty="0" smtClean="0"/>
              <a:t>Kaznenih djela </a:t>
            </a:r>
            <a:r>
              <a:rPr lang="hr-HR" sz="3600" dirty="0" smtClean="0"/>
              <a:t>POČINJENO JE </a:t>
            </a:r>
            <a:r>
              <a:rPr lang="hr-HR" sz="3600" dirty="0" smtClean="0"/>
              <a:t>U</a:t>
            </a:r>
            <a:br>
              <a:rPr lang="hr-HR" sz="3600" dirty="0" smtClean="0"/>
            </a:br>
            <a:r>
              <a:rPr lang="hr-HR" sz="3600" dirty="0"/>
              <a:t> </a:t>
            </a:r>
            <a:r>
              <a:rPr lang="hr-HR" sz="3600" dirty="0" smtClean="0"/>
              <a:t>    </a:t>
            </a:r>
            <a:r>
              <a:rPr lang="hr-HR" sz="3600" dirty="0" smtClean="0"/>
              <a:t>ZATVORENOM </a:t>
            </a:r>
            <a:r>
              <a:rPr lang="hr-HR" sz="3600" dirty="0" smtClean="0"/>
              <a:t>PROSTORU</a:t>
            </a:r>
            <a:endParaRPr lang="hr-HR" sz="3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921" y="1891430"/>
            <a:ext cx="9344416" cy="46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Sredstvo izvršenja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42,1</a:t>
            </a:r>
            <a:r>
              <a:rPr lang="hr-HR" dirty="0"/>
              <a:t>% počinjeno je hladnim oružjem i </a:t>
            </a:r>
            <a:r>
              <a:rPr lang="hr-HR" dirty="0" smtClean="0"/>
              <a:t>oruđem- nož u 64,7</a:t>
            </a:r>
            <a:r>
              <a:rPr lang="hr-HR" dirty="0"/>
              <a:t>% </a:t>
            </a:r>
            <a:r>
              <a:rPr lang="hr-HR" dirty="0" smtClean="0"/>
              <a:t>slučajeva </a:t>
            </a:r>
          </a:p>
          <a:p>
            <a:endParaRPr lang="hr-HR" dirty="0" smtClean="0"/>
          </a:p>
          <a:p>
            <a:r>
              <a:rPr lang="hr-HR" dirty="0" smtClean="0"/>
              <a:t>vatreno </a:t>
            </a:r>
            <a:r>
              <a:rPr lang="hr-HR" dirty="0"/>
              <a:t>oružje sredstvo izvršenja u 39,5% slučajeva od čega je u 71,4% slučajeva počinitelj to oružje posjedovao </a:t>
            </a:r>
            <a:r>
              <a:rPr lang="hr-HR" dirty="0" smtClean="0"/>
              <a:t>ilegalno- </a:t>
            </a:r>
            <a:r>
              <a:rPr lang="hr-HR" dirty="0"/>
              <a:t>u 87,5% upotrijebljeni su pištolj ili </a:t>
            </a:r>
            <a:r>
              <a:rPr lang="hr-HR" dirty="0" smtClean="0"/>
              <a:t>revolver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0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Starosna struktura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8" y="2028306"/>
            <a:ext cx="4796443" cy="4089862"/>
          </a:xfrm>
          <a:prstGeom prst="rect">
            <a:avLst/>
          </a:prstGeom>
        </p:spPr>
      </p:pic>
      <p:pic>
        <p:nvPicPr>
          <p:cNvPr id="9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9078" y="2028306"/>
            <a:ext cx="5485008" cy="40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Obrazovna struktura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12133" y="2119313"/>
            <a:ext cx="5079690" cy="4124325"/>
          </a:xfrm>
          <a:prstGeom prst="rect">
            <a:avLst/>
          </a:prstGeom>
        </p:spPr>
      </p:pic>
      <p:pic>
        <p:nvPicPr>
          <p:cNvPr id="9" name="Rezervirano mjesto sadržaja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4163" y="2119313"/>
            <a:ext cx="48006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619</TotalTime>
  <Words>507</Words>
  <Application>Microsoft Office PowerPoint</Application>
  <PresentationFormat>Široki zaslon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Cambria</vt:lpstr>
      <vt:lpstr>Gill Sans MT</vt:lpstr>
      <vt:lpstr>Impact</vt:lpstr>
      <vt:lpstr>Times New Roman</vt:lpstr>
      <vt:lpstr>Badge</vt:lpstr>
      <vt:lpstr>Istraživanje  rodno uvjetovanog nasilja-  „Femicide WaTch”</vt:lpstr>
      <vt:lpstr>Zašto „Femicide Watch”?</vt:lpstr>
      <vt:lpstr>Rezultati istraživanja</vt:lpstr>
      <vt:lpstr>Vrijeme počinjenja</vt:lpstr>
      <vt:lpstr>rasprostranjenost</vt:lpstr>
      <vt:lpstr>¾ Kaznenih djela POČINJENO JE U      ZATVORENOM PROSTORU</vt:lpstr>
      <vt:lpstr>Sredstvo izvršenja</vt:lpstr>
      <vt:lpstr>Starosna struktura</vt:lpstr>
      <vt:lpstr>Obrazovna struktura</vt:lpstr>
      <vt:lpstr>Razlika u obrazovnoj strukturi</vt:lpstr>
      <vt:lpstr>Povezanost žrtve i počinitelja</vt:lpstr>
      <vt:lpstr>Ravna loza</vt:lpstr>
      <vt:lpstr>motivi</vt:lpstr>
      <vt:lpstr>Dodatni  rizici</vt:lpstr>
      <vt:lpstr>FAKTORI VISOKOG RIZIKA-bliske osobe Rezultati istraživanja od 2006. do 2010</vt:lpstr>
      <vt:lpstr>Stanje i kretanje</vt:lpstr>
    </vt:vector>
  </TitlesOfParts>
  <Company>MUP 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FEMICID WACH</dc:title>
  <dc:creator>Matijević Anita</dc:creator>
  <cp:lastModifiedBy>Jakić Ivo</cp:lastModifiedBy>
  <cp:revision>17</cp:revision>
  <dcterms:created xsi:type="dcterms:W3CDTF">2018-11-09T13:02:44Z</dcterms:created>
  <dcterms:modified xsi:type="dcterms:W3CDTF">2018-11-26T13:52:38Z</dcterms:modified>
</cp:coreProperties>
</file>